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970E8-D5F8-4F75-945C-23DA76E6C1F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CCCD1-8329-4825-914D-E7FF4FFB2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CCD1-8329-4825-914D-E7FF4FFB2B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4"/>
          <p:cNvSpPr/>
          <p:nvPr/>
        </p:nvSpPr>
        <p:spPr bwMode="auto">
          <a:xfrm>
            <a:off x="2667000" y="609600"/>
            <a:ext cx="4362450" cy="1447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/>
          <a:p>
            <a:pPr marL="228600" lvl="1" indent="-228600" algn="ctr" defTabSz="88900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শিক্ষার্থীকে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90800"/>
            <a:ext cx="3200400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 শুভেচ্ছা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610" y="304800"/>
            <a:ext cx="2047355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828800"/>
            <a:ext cx="6934200" cy="1270575"/>
            <a:chOff x="990600" y="1828800"/>
            <a:chExt cx="6934200" cy="1270575"/>
          </a:xfrm>
        </p:grpSpPr>
        <p:sp>
          <p:nvSpPr>
            <p:cNvPr id="4" name="Oval 3"/>
            <p:cNvSpPr/>
            <p:nvPr/>
          </p:nvSpPr>
          <p:spPr>
            <a:xfrm flipH="1">
              <a:off x="1752600" y="1828800"/>
              <a:ext cx="1300480" cy="1219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5791200" y="1828800"/>
              <a:ext cx="1300480" cy="1219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62200" y="2438400"/>
              <a:ext cx="396240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343400" y="25146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d</a:t>
              </a:r>
              <a:endParaRPr lang="en-US" sz="3200" b="1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2133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m1</a:t>
              </a:r>
              <a:endParaRPr lang="en-US" sz="3200" b="1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62800" y="20574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m2</a:t>
              </a:r>
              <a:endParaRPr lang="en-US" sz="3200" b="1" baseline="-25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3581400"/>
            <a:ext cx="7467600" cy="1857375"/>
            <a:chOff x="1066800" y="3733800"/>
            <a:chExt cx="7467600" cy="1857375"/>
          </a:xfrm>
        </p:grpSpPr>
        <p:sp>
          <p:nvSpPr>
            <p:cNvPr id="11" name="TextBox 10"/>
            <p:cNvSpPr txBox="1"/>
            <p:nvPr/>
          </p:nvSpPr>
          <p:spPr>
            <a:xfrm>
              <a:off x="4267200" y="47244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baseline="30000" dirty="0" smtClean="0"/>
                <a:t>d</a:t>
              </a:r>
              <a:r>
                <a:rPr lang="en-US" sz="3200" b="1" dirty="0" smtClean="0"/>
                <a:t>/</a:t>
              </a:r>
              <a:r>
                <a:rPr lang="en-US" sz="3200" b="1" baseline="-25000" dirty="0" smtClean="0"/>
                <a:t>2</a:t>
              </a:r>
              <a:endParaRPr lang="en-US" sz="3200" b="1" baseline="-25000" dirty="0"/>
            </a:p>
          </p:txBody>
        </p:sp>
        <p:grpSp>
          <p:nvGrpSpPr>
            <p:cNvPr id="12" name="Group 32"/>
            <p:cNvGrpSpPr/>
            <p:nvPr/>
          </p:nvGrpSpPr>
          <p:grpSpPr>
            <a:xfrm>
              <a:off x="1066800" y="3733800"/>
              <a:ext cx="7467600" cy="1857375"/>
              <a:chOff x="1066800" y="3733800"/>
              <a:chExt cx="7467600" cy="185737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066800" y="4419600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2m1</a:t>
                </a:r>
                <a:endParaRPr lang="en-US" sz="3200" b="1" baseline="-25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62800" y="4343400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2m2</a:t>
                </a:r>
                <a:endParaRPr lang="en-US" sz="3200" b="1" baseline="-25000" dirty="0"/>
              </a:p>
            </p:txBody>
          </p:sp>
          <p:grpSp>
            <p:nvGrpSpPr>
              <p:cNvPr id="15" name="Group 28"/>
              <p:cNvGrpSpPr/>
              <p:nvPr/>
            </p:nvGrpSpPr>
            <p:grpSpPr>
              <a:xfrm>
                <a:off x="2286000" y="3733800"/>
                <a:ext cx="4724400" cy="1857375"/>
                <a:chOff x="2133600" y="3733800"/>
                <a:chExt cx="4724400" cy="1857375"/>
              </a:xfrm>
            </p:grpSpPr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 flipH="1">
                  <a:off x="2133600" y="3733800"/>
                  <a:ext cx="1981200" cy="1857375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l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>
                  <a:spLocks noChangeAspect="1"/>
                </p:cNvSpPr>
                <p:nvPr/>
              </p:nvSpPr>
              <p:spPr>
                <a:xfrm flipH="1">
                  <a:off x="4876800" y="3733800"/>
                  <a:ext cx="1981200" cy="1857375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l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200400" y="4724400"/>
                  <a:ext cx="2514600" cy="158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1905000" y="54864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১নং চিত্রের তুলনায় ২নং চিত্রে  বলের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পরিবর্তন হবে?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124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চিত্রঃ১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518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চিত্রঃ২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710106" y="76200"/>
            <a:ext cx="6744151" cy="6096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3400" y="914400"/>
            <a:ext cx="1174079" cy="1677255"/>
          </a:xfrm>
          <a:custGeom>
            <a:avLst/>
            <a:gdLst>
              <a:gd name="connsiteX0" fmla="*/ 0 w 1677255"/>
              <a:gd name="connsiteY0" fmla="*/ 0 h 1174079"/>
              <a:gd name="connsiteX1" fmla="*/ 1090216 w 1677255"/>
              <a:gd name="connsiteY1" fmla="*/ 0 h 1174079"/>
              <a:gd name="connsiteX2" fmla="*/ 1677255 w 1677255"/>
              <a:gd name="connsiteY2" fmla="*/ 587040 h 1174079"/>
              <a:gd name="connsiteX3" fmla="*/ 1090216 w 1677255"/>
              <a:gd name="connsiteY3" fmla="*/ 1174079 h 1174079"/>
              <a:gd name="connsiteX4" fmla="*/ 0 w 1677255"/>
              <a:gd name="connsiteY4" fmla="*/ 1174079 h 1174079"/>
              <a:gd name="connsiteX5" fmla="*/ 587040 w 1677255"/>
              <a:gd name="connsiteY5" fmla="*/ 587040 h 1174079"/>
              <a:gd name="connsiteX6" fmla="*/ 0 w 1677255"/>
              <a:gd name="connsiteY6" fmla="*/ 0 h 117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7255" h="1174079">
                <a:moveTo>
                  <a:pt x="1677255" y="0"/>
                </a:moveTo>
                <a:lnTo>
                  <a:pt x="1677255" y="763152"/>
                </a:lnTo>
                <a:lnTo>
                  <a:pt x="838627" y="1174079"/>
                </a:lnTo>
                <a:lnTo>
                  <a:pt x="0" y="763152"/>
                </a:lnTo>
                <a:lnTo>
                  <a:pt x="0" y="0"/>
                </a:lnTo>
                <a:lnTo>
                  <a:pt x="838627" y="410928"/>
                </a:lnTo>
                <a:lnTo>
                  <a:pt x="1677255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0956" tIns="607995" rIns="20954" bIns="60799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kern="1200" dirty="0" smtClean="0"/>
              <a:t> ১ </a:t>
            </a:r>
            <a:endParaRPr lang="en-US" sz="3300" kern="1200" dirty="0"/>
          </a:p>
        </p:txBody>
      </p:sp>
      <p:sp>
        <p:nvSpPr>
          <p:cNvPr id="4" name="Freeform 3"/>
          <p:cNvSpPr/>
          <p:nvPr/>
        </p:nvSpPr>
        <p:spPr>
          <a:xfrm>
            <a:off x="1783680" y="869732"/>
            <a:ext cx="6750720" cy="1090216"/>
          </a:xfrm>
          <a:custGeom>
            <a:avLst/>
            <a:gdLst>
              <a:gd name="connsiteX0" fmla="*/ 181706 w 1090216"/>
              <a:gd name="connsiteY0" fmla="*/ 0 h 6750720"/>
              <a:gd name="connsiteX1" fmla="*/ 908510 w 1090216"/>
              <a:gd name="connsiteY1" fmla="*/ 0 h 6750720"/>
              <a:gd name="connsiteX2" fmla="*/ 1090216 w 1090216"/>
              <a:gd name="connsiteY2" fmla="*/ 181706 h 6750720"/>
              <a:gd name="connsiteX3" fmla="*/ 1090216 w 1090216"/>
              <a:gd name="connsiteY3" fmla="*/ 6750720 h 6750720"/>
              <a:gd name="connsiteX4" fmla="*/ 1090216 w 1090216"/>
              <a:gd name="connsiteY4" fmla="*/ 6750720 h 6750720"/>
              <a:gd name="connsiteX5" fmla="*/ 0 w 1090216"/>
              <a:gd name="connsiteY5" fmla="*/ 6750720 h 6750720"/>
              <a:gd name="connsiteX6" fmla="*/ 0 w 1090216"/>
              <a:gd name="connsiteY6" fmla="*/ 6750720 h 6750720"/>
              <a:gd name="connsiteX7" fmla="*/ 0 w 1090216"/>
              <a:gd name="connsiteY7" fmla="*/ 181706 h 6750720"/>
              <a:gd name="connsiteX8" fmla="*/ 181706 w 1090216"/>
              <a:gd name="connsiteY8" fmla="*/ 0 h 67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216" h="6750720">
                <a:moveTo>
                  <a:pt x="1090216" y="1125143"/>
                </a:moveTo>
                <a:lnTo>
                  <a:pt x="1090216" y="5625577"/>
                </a:lnTo>
                <a:cubicBezTo>
                  <a:pt x="1090216" y="6246972"/>
                  <a:pt x="1077078" y="6750717"/>
                  <a:pt x="1060871" y="6750717"/>
                </a:cubicBezTo>
                <a:lnTo>
                  <a:pt x="0" y="6750717"/>
                </a:lnTo>
                <a:lnTo>
                  <a:pt x="0" y="6750717"/>
                </a:lnTo>
                <a:lnTo>
                  <a:pt x="0" y="3"/>
                </a:lnTo>
                <a:lnTo>
                  <a:pt x="0" y="3"/>
                </a:lnTo>
                <a:lnTo>
                  <a:pt x="1060871" y="3"/>
                </a:lnTo>
                <a:cubicBezTo>
                  <a:pt x="1077078" y="3"/>
                  <a:pt x="1090216" y="503748"/>
                  <a:pt x="1090216" y="112514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42240" tIns="65920" rIns="65920" bIns="6592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মহাকর্ষ কী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8145" y="2317532"/>
            <a:ext cx="1174079" cy="1677255"/>
          </a:xfrm>
          <a:custGeom>
            <a:avLst/>
            <a:gdLst>
              <a:gd name="connsiteX0" fmla="*/ 0 w 1677255"/>
              <a:gd name="connsiteY0" fmla="*/ 0 h 1174079"/>
              <a:gd name="connsiteX1" fmla="*/ 1090216 w 1677255"/>
              <a:gd name="connsiteY1" fmla="*/ 0 h 1174079"/>
              <a:gd name="connsiteX2" fmla="*/ 1677255 w 1677255"/>
              <a:gd name="connsiteY2" fmla="*/ 587040 h 1174079"/>
              <a:gd name="connsiteX3" fmla="*/ 1090216 w 1677255"/>
              <a:gd name="connsiteY3" fmla="*/ 1174079 h 1174079"/>
              <a:gd name="connsiteX4" fmla="*/ 0 w 1677255"/>
              <a:gd name="connsiteY4" fmla="*/ 1174079 h 1174079"/>
              <a:gd name="connsiteX5" fmla="*/ 587040 w 1677255"/>
              <a:gd name="connsiteY5" fmla="*/ 587040 h 1174079"/>
              <a:gd name="connsiteX6" fmla="*/ 0 w 1677255"/>
              <a:gd name="connsiteY6" fmla="*/ 0 h 117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7255" h="1174079">
                <a:moveTo>
                  <a:pt x="1677255" y="0"/>
                </a:moveTo>
                <a:lnTo>
                  <a:pt x="1677255" y="763152"/>
                </a:lnTo>
                <a:lnTo>
                  <a:pt x="838627" y="1174079"/>
                </a:lnTo>
                <a:lnTo>
                  <a:pt x="0" y="763152"/>
                </a:lnTo>
                <a:lnTo>
                  <a:pt x="0" y="0"/>
                </a:lnTo>
                <a:lnTo>
                  <a:pt x="838627" y="410928"/>
                </a:lnTo>
                <a:lnTo>
                  <a:pt x="1677255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0956" tIns="607995" rIns="20954" bIns="60799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kern="1200" dirty="0" smtClean="0"/>
              <a:t>২</a:t>
            </a:r>
            <a:endParaRPr lang="en-US" sz="3300" kern="1200" dirty="0"/>
          </a:p>
        </p:txBody>
      </p:sp>
      <p:sp>
        <p:nvSpPr>
          <p:cNvPr id="6" name="Freeform 5"/>
          <p:cNvSpPr/>
          <p:nvPr/>
        </p:nvSpPr>
        <p:spPr>
          <a:xfrm>
            <a:off x="1698283" y="2317532"/>
            <a:ext cx="6750720" cy="1090216"/>
          </a:xfrm>
          <a:custGeom>
            <a:avLst/>
            <a:gdLst>
              <a:gd name="connsiteX0" fmla="*/ 181706 w 1090216"/>
              <a:gd name="connsiteY0" fmla="*/ 0 h 6750720"/>
              <a:gd name="connsiteX1" fmla="*/ 908510 w 1090216"/>
              <a:gd name="connsiteY1" fmla="*/ 0 h 6750720"/>
              <a:gd name="connsiteX2" fmla="*/ 1090216 w 1090216"/>
              <a:gd name="connsiteY2" fmla="*/ 181706 h 6750720"/>
              <a:gd name="connsiteX3" fmla="*/ 1090216 w 1090216"/>
              <a:gd name="connsiteY3" fmla="*/ 6750720 h 6750720"/>
              <a:gd name="connsiteX4" fmla="*/ 1090216 w 1090216"/>
              <a:gd name="connsiteY4" fmla="*/ 6750720 h 6750720"/>
              <a:gd name="connsiteX5" fmla="*/ 0 w 1090216"/>
              <a:gd name="connsiteY5" fmla="*/ 6750720 h 6750720"/>
              <a:gd name="connsiteX6" fmla="*/ 0 w 1090216"/>
              <a:gd name="connsiteY6" fmla="*/ 6750720 h 6750720"/>
              <a:gd name="connsiteX7" fmla="*/ 0 w 1090216"/>
              <a:gd name="connsiteY7" fmla="*/ 181706 h 6750720"/>
              <a:gd name="connsiteX8" fmla="*/ 181706 w 1090216"/>
              <a:gd name="connsiteY8" fmla="*/ 0 h 67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216" h="6750720">
                <a:moveTo>
                  <a:pt x="1090216" y="1125143"/>
                </a:moveTo>
                <a:lnTo>
                  <a:pt x="1090216" y="5625577"/>
                </a:lnTo>
                <a:cubicBezTo>
                  <a:pt x="1090216" y="6246972"/>
                  <a:pt x="1077078" y="6750717"/>
                  <a:pt x="1060871" y="6750717"/>
                </a:cubicBezTo>
                <a:lnTo>
                  <a:pt x="0" y="6750717"/>
                </a:lnTo>
                <a:lnTo>
                  <a:pt x="0" y="6750717"/>
                </a:lnTo>
                <a:lnTo>
                  <a:pt x="0" y="3"/>
                </a:lnTo>
                <a:lnTo>
                  <a:pt x="0" y="3"/>
                </a:lnTo>
                <a:lnTo>
                  <a:pt x="1060871" y="3"/>
                </a:lnTo>
                <a:cubicBezTo>
                  <a:pt x="1077078" y="3"/>
                  <a:pt x="1090216" y="503748"/>
                  <a:pt x="1090216" y="1125143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42240" tIns="65920" rIns="65920" bIns="6592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অভিকর্ষ কাকে বলে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28145" y="3765332"/>
            <a:ext cx="1174079" cy="1677255"/>
          </a:xfrm>
          <a:custGeom>
            <a:avLst/>
            <a:gdLst>
              <a:gd name="connsiteX0" fmla="*/ 0 w 1677255"/>
              <a:gd name="connsiteY0" fmla="*/ 0 h 1174079"/>
              <a:gd name="connsiteX1" fmla="*/ 1090216 w 1677255"/>
              <a:gd name="connsiteY1" fmla="*/ 0 h 1174079"/>
              <a:gd name="connsiteX2" fmla="*/ 1677255 w 1677255"/>
              <a:gd name="connsiteY2" fmla="*/ 587040 h 1174079"/>
              <a:gd name="connsiteX3" fmla="*/ 1090216 w 1677255"/>
              <a:gd name="connsiteY3" fmla="*/ 1174079 h 1174079"/>
              <a:gd name="connsiteX4" fmla="*/ 0 w 1677255"/>
              <a:gd name="connsiteY4" fmla="*/ 1174079 h 1174079"/>
              <a:gd name="connsiteX5" fmla="*/ 587040 w 1677255"/>
              <a:gd name="connsiteY5" fmla="*/ 587040 h 1174079"/>
              <a:gd name="connsiteX6" fmla="*/ 0 w 1677255"/>
              <a:gd name="connsiteY6" fmla="*/ 0 h 117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7255" h="1174079">
                <a:moveTo>
                  <a:pt x="1677255" y="0"/>
                </a:moveTo>
                <a:lnTo>
                  <a:pt x="1677255" y="763152"/>
                </a:lnTo>
                <a:lnTo>
                  <a:pt x="838627" y="1174079"/>
                </a:lnTo>
                <a:lnTo>
                  <a:pt x="0" y="763152"/>
                </a:lnTo>
                <a:lnTo>
                  <a:pt x="0" y="0"/>
                </a:lnTo>
                <a:lnTo>
                  <a:pt x="838627" y="410928"/>
                </a:lnTo>
                <a:lnTo>
                  <a:pt x="1677255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0956" tIns="607995" rIns="20954" bIns="60799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300" kern="1200" dirty="0" smtClean="0"/>
              <a:t>৩ </a:t>
            </a:r>
            <a:endParaRPr lang="en-US" sz="3300" kern="1200" dirty="0"/>
          </a:p>
        </p:txBody>
      </p:sp>
      <p:sp>
        <p:nvSpPr>
          <p:cNvPr id="8" name="Freeform 7"/>
          <p:cNvSpPr/>
          <p:nvPr/>
        </p:nvSpPr>
        <p:spPr>
          <a:xfrm>
            <a:off x="1702224" y="3765332"/>
            <a:ext cx="6750720" cy="1090216"/>
          </a:xfrm>
          <a:custGeom>
            <a:avLst/>
            <a:gdLst>
              <a:gd name="connsiteX0" fmla="*/ 181706 w 1090216"/>
              <a:gd name="connsiteY0" fmla="*/ 0 h 6750720"/>
              <a:gd name="connsiteX1" fmla="*/ 908510 w 1090216"/>
              <a:gd name="connsiteY1" fmla="*/ 0 h 6750720"/>
              <a:gd name="connsiteX2" fmla="*/ 1090216 w 1090216"/>
              <a:gd name="connsiteY2" fmla="*/ 181706 h 6750720"/>
              <a:gd name="connsiteX3" fmla="*/ 1090216 w 1090216"/>
              <a:gd name="connsiteY3" fmla="*/ 6750720 h 6750720"/>
              <a:gd name="connsiteX4" fmla="*/ 1090216 w 1090216"/>
              <a:gd name="connsiteY4" fmla="*/ 6750720 h 6750720"/>
              <a:gd name="connsiteX5" fmla="*/ 0 w 1090216"/>
              <a:gd name="connsiteY5" fmla="*/ 6750720 h 6750720"/>
              <a:gd name="connsiteX6" fmla="*/ 0 w 1090216"/>
              <a:gd name="connsiteY6" fmla="*/ 6750720 h 6750720"/>
              <a:gd name="connsiteX7" fmla="*/ 0 w 1090216"/>
              <a:gd name="connsiteY7" fmla="*/ 181706 h 6750720"/>
              <a:gd name="connsiteX8" fmla="*/ 181706 w 1090216"/>
              <a:gd name="connsiteY8" fmla="*/ 0 h 67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216" h="6750720">
                <a:moveTo>
                  <a:pt x="1090216" y="1125143"/>
                </a:moveTo>
                <a:lnTo>
                  <a:pt x="1090216" y="5625577"/>
                </a:lnTo>
                <a:cubicBezTo>
                  <a:pt x="1090216" y="6246972"/>
                  <a:pt x="1077078" y="6750717"/>
                  <a:pt x="1060871" y="6750717"/>
                </a:cubicBezTo>
                <a:lnTo>
                  <a:pt x="0" y="6750717"/>
                </a:lnTo>
                <a:lnTo>
                  <a:pt x="0" y="6750717"/>
                </a:lnTo>
                <a:lnTo>
                  <a:pt x="0" y="3"/>
                </a:lnTo>
                <a:lnTo>
                  <a:pt x="0" y="3"/>
                </a:lnTo>
                <a:lnTo>
                  <a:pt x="1060871" y="3"/>
                </a:lnTo>
                <a:cubicBezTo>
                  <a:pt x="1077078" y="3"/>
                  <a:pt x="1090216" y="503748"/>
                  <a:pt x="1090216" y="1125143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42240" tIns="65920" rIns="65920" bIns="65920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মহাকর্ষ ও অভিকর্ষের মধ্যে পার্থক্য কী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172390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umpkin-bliss---new-for-2011193-2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2466184" cy="257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495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১.৫ কে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মড়া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00400" y="3124200"/>
            <a:ext cx="28194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6600" y="2057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দূরত্ব = ? </a:t>
            </a:r>
            <a:endParaRPr lang="en-US" sz="3200" b="1" baseline="30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810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 = ৭.৫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X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BD" sz="32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2800" b="1" baseline="30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</a:t>
            </a:r>
            <a:endParaRPr lang="en-US" sz="2800" b="1" baseline="30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http://t0.gstatic.com/images?q=tbn:ANd9GcS6PtQv_whf6pEcvrwJHrC6ILvA44PfISJ6j-KMTFCv6s-HkZHnRS08l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7400"/>
            <a:ext cx="1952625" cy="23080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24600" y="4114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গ্রাম আপেল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,,15350424_4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16" y="0"/>
            <a:ext cx="9178616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14600" y="2964359"/>
            <a:ext cx="4038600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86000" cy="2362200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2438400" y="0"/>
            <a:ext cx="5486400" cy="397031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রিদুয়ানুল ইসলাম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প্রভাষকঃপদার্থবিজ্ঞান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কধুরখীল জলিল আম্বিয়া কলেজ।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বোয়ালখালী,চট্টগ্রাম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ভেন্যুঃটিটিসি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,চট্টগ্রাম । 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নং:১১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ব্যাচঃ5৮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9530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মহাকর্ষ ও অভিকর্ষ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828800"/>
            <a:ext cx="4191000" cy="212365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একাদশ শ্রেণি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পৃষ্টাঃ১৯১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1"/>
            <a:ext cx="3886200" cy="3124199"/>
          </a:xfrm>
          <a:prstGeom prst="rect">
            <a:avLst/>
          </a:prstGeom>
        </p:spPr>
      </p:pic>
      <p:pic>
        <p:nvPicPr>
          <p:cNvPr id="3" name="Picture 2" descr="isaac_newton_biograph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1"/>
            <a:ext cx="3657600" cy="3048000"/>
          </a:xfrm>
          <a:prstGeom prst="rect">
            <a:avLst/>
          </a:prstGeom>
        </p:spPr>
      </p:pic>
      <p:pic>
        <p:nvPicPr>
          <p:cNvPr id="4" name="Picture 3" descr="gravitationalCor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4038600" cy="2819400"/>
          </a:xfrm>
          <a:prstGeom prst="rect">
            <a:avLst/>
          </a:prstGeom>
        </p:spPr>
      </p:pic>
      <p:pic>
        <p:nvPicPr>
          <p:cNvPr id="5" name="Picture 4" descr="800px-Solar_sys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886200"/>
            <a:ext cx="355043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570" y="235803"/>
            <a:ext cx="1766830" cy="76944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3" name="Down Arrow 2"/>
          <p:cNvSpPr/>
          <p:nvPr/>
        </p:nvSpPr>
        <p:spPr>
          <a:xfrm>
            <a:off x="4114800" y="1143000"/>
            <a:ext cx="914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868269"/>
            <a:ext cx="5486400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43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 ও অভিকর্ষ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নিউটনের মহাকর্ষ সূত্র ব্যাখ্যা করতে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অভিকর্ষজ ত্বরণ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09600"/>
            <a:ext cx="243840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416_soho_pr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436">
            <a:off x="55736" y="2487609"/>
            <a:ext cx="2248419" cy="2532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2209800" y="3733800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4600" y="3810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57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0" y="2667000"/>
            <a:ext cx="3048000" cy="2438400"/>
            <a:chOff x="6096000" y="2667000"/>
            <a:chExt cx="3048000" cy="2438400"/>
          </a:xfrm>
        </p:grpSpPr>
        <p:pic>
          <p:nvPicPr>
            <p:cNvPr id="8" name="Picture 7" descr="Virtual Planets Saturn Plane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667000"/>
              <a:ext cx="3048000" cy="2286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686800" y="44196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495800" y="3733800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206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শনি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95800" y="3200400"/>
            <a:ext cx="2057400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3"/>
          </p:cNvCxnSpPr>
          <p:nvPr/>
        </p:nvCxnSpPr>
        <p:spPr>
          <a:xfrm flipV="1">
            <a:off x="1371600" y="4306093"/>
            <a:ext cx="3425499" cy="12565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09800" y="3124200"/>
            <a:ext cx="20574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2" idx="1"/>
          </p:cNvCxnSpPr>
          <p:nvPr/>
        </p:nvCxnSpPr>
        <p:spPr>
          <a:xfrm rot="10800000">
            <a:off x="3429000" y="4419601"/>
            <a:ext cx="3657600" cy="1079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1" grpId="0"/>
      <p:bldP spid="12" grpId="0"/>
      <p:bldP spid="13" grpId="0" animBg="1"/>
      <p:bldP spid="13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1752600" cy="17526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209800" y="3733800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74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448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13"/>
          <p:cNvGrpSpPr/>
          <p:nvPr/>
        </p:nvGrpSpPr>
        <p:grpSpPr>
          <a:xfrm>
            <a:off x="6096000" y="2667000"/>
            <a:ext cx="3048000" cy="2438400"/>
            <a:chOff x="6096000" y="2667000"/>
            <a:chExt cx="3048000" cy="2438400"/>
          </a:xfrm>
        </p:grpSpPr>
        <p:pic>
          <p:nvPicPr>
            <p:cNvPr id="7" name="Picture 6" descr="Virtual Planets Saturn Plane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667000"/>
              <a:ext cx="3048000" cy="2286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686800" y="44196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>
            <a:off x="4495800" y="3733800"/>
            <a:ext cx="1905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206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শনি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609600"/>
            <a:ext cx="2438400" cy="769441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অভিকর্ষ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43400" y="3124200"/>
            <a:ext cx="2209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00200" y="4267200"/>
            <a:ext cx="29718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981200" y="3048000"/>
            <a:ext cx="2209800" cy="152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1" idx="1"/>
          </p:cNvCxnSpPr>
          <p:nvPr/>
        </p:nvCxnSpPr>
        <p:spPr>
          <a:xfrm rot="10800000">
            <a:off x="4038600" y="4191001"/>
            <a:ext cx="3048000" cy="13078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 animBg="1"/>
      <p:bldP spid="13" grpId="0" animBg="1"/>
      <p:bldP spid="13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1722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নিউটন-এর মহাকর্ষীয় সূত্র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14478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09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r>
              <a:rPr lang="en-US" sz="3200" b="1" baseline="-25000" dirty="0" smtClean="0"/>
              <a:t>1</a:t>
            </a:r>
            <a:endParaRPr lang="en-US" sz="32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7920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baseline="-25000" dirty="0"/>
          </a:p>
        </p:txBody>
      </p:sp>
      <p:sp>
        <p:nvSpPr>
          <p:cNvPr id="6" name="Left-Right Arrow 5"/>
          <p:cNvSpPr/>
          <p:nvPr/>
        </p:nvSpPr>
        <p:spPr>
          <a:xfrm>
            <a:off x="1981200" y="2362200"/>
            <a:ext cx="5105400" cy="304800"/>
          </a:xfrm>
          <a:prstGeom prst="leftRight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range_planet_png_by_ravenmaddartwork-d2zau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828800"/>
            <a:ext cx="129540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2209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r>
              <a:rPr lang="en-US" sz="3200" b="1" baseline="-25000" dirty="0"/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2111" y="3733800"/>
            <a:ext cx="3867709" cy="738961"/>
            <a:chOff x="5562600" y="2336840"/>
            <a:chExt cx="1568664" cy="738961"/>
          </a:xfrm>
        </p:grpSpPr>
        <p:sp>
          <p:nvSpPr>
            <p:cNvPr id="10" name="TextBox 9"/>
            <p:cNvSpPr txBox="1"/>
            <p:nvPr/>
          </p:nvSpPr>
          <p:spPr>
            <a:xfrm>
              <a:off x="5562600" y="2429470"/>
              <a:ext cx="172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2"/>
                  </a:solidFill>
                </a:rPr>
                <a:t>F</a:t>
              </a:r>
              <a:r>
                <a:rPr lang="bn-BD" sz="3600" b="1" dirty="0" smtClean="0">
                  <a:solidFill>
                    <a:schemeClr val="tx2"/>
                  </a:solidFill>
                </a:rPr>
                <a:t> </a:t>
              </a:r>
              <a:endParaRPr lang="en-US" sz="36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5971" y="2416790"/>
              <a:ext cx="227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chemeClr val="tx2"/>
                  </a:solidFill>
                  <a:sym typeface="Symbol"/>
                </a:rPr>
                <a:t>= </a:t>
              </a:r>
              <a:endParaRPr lang="en-US" sz="36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2224" y="2336840"/>
              <a:ext cx="120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en-US" sz="3600" b="1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রের</a:t>
              </a:r>
              <a:r>
                <a:rPr lang="en-US" sz="3600" b="1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গুনফল</a:t>
              </a:r>
              <a:endPara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3420069"/>
            <a:ext cx="3000375" cy="1493462"/>
            <a:chOff x="5562600" y="3039070"/>
            <a:chExt cx="3692769" cy="1379096"/>
          </a:xfrm>
        </p:grpSpPr>
        <p:sp>
          <p:nvSpPr>
            <p:cNvPr id="14" name="TextBox 13"/>
            <p:cNvSpPr txBox="1"/>
            <p:nvPr/>
          </p:nvSpPr>
          <p:spPr>
            <a:xfrm>
              <a:off x="6969369" y="3821330"/>
              <a:ext cx="2286000" cy="59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দূরত্ব </a:t>
              </a:r>
              <a:r>
                <a:rPr lang="bn-BD" sz="3600" b="1" baseline="30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baseline="30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3328776"/>
              <a:ext cx="838201" cy="59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3600" b="1" dirty="0" smtClean="0">
                  <a:solidFill>
                    <a:srgbClr val="00B050"/>
                  </a:solidFill>
                </a:rPr>
                <a:t>F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48401" y="3343870"/>
              <a:ext cx="838201" cy="59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B050"/>
                  </a:solidFill>
                  <a:sym typeface="Symbol"/>
                </a:rPr>
                <a:t>=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969369" y="3680600"/>
              <a:ext cx="152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91400" y="3039070"/>
              <a:ext cx="1143001" cy="596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47800" y="5410200"/>
            <a:ext cx="1447800" cy="646331"/>
            <a:chOff x="1219200" y="5257800"/>
            <a:chExt cx="1447800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1219200" y="52578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</a:rPr>
                <a:t>F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28800" y="52578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B050"/>
                  </a:solidFill>
                  <a:sym typeface="Symbol"/>
                </a:rPr>
                <a:t>= 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592151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</a:t>
            </a:r>
            <a:r>
              <a:rPr lang="en-US" sz="3200" b="1" baseline="30000" dirty="0" smtClean="0"/>
              <a:t>2</a:t>
            </a:r>
            <a:r>
              <a:rPr lang="bn-BD" sz="3200" b="1" dirty="0" smtClean="0"/>
              <a:t> </a:t>
            </a:r>
            <a:endParaRPr lang="en-US" sz="3200" b="1" baseline="-25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76600" y="5029200"/>
            <a:ext cx="1905000" cy="584775"/>
            <a:chOff x="3276600" y="5029200"/>
            <a:chExt cx="1905000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3276600" y="50292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</a:t>
              </a:r>
              <a:r>
                <a:rPr lang="en-US" sz="3200" b="1" baseline="-25000" dirty="0" smtClean="0"/>
                <a:t>1</a:t>
              </a:r>
              <a:endParaRPr lang="en-US" sz="3200" b="1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91000" y="50292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</a:t>
              </a:r>
              <a:r>
                <a:rPr lang="en-US" sz="3200" b="1" baseline="-25000" dirty="0"/>
                <a:t>2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2667000" y="5791200"/>
            <a:ext cx="281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73380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অভিকর্ষজ ত্বরণ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ভু-পৃষ্ঠে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পড়ন্ত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হারকে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অভিকর্ষজ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ত্বরন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apple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406368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187</Words>
  <Application>Microsoft Office PowerPoint</Application>
  <PresentationFormat>On-screen Show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2006-08-16T00:00:00Z</dcterms:created>
  <dcterms:modified xsi:type="dcterms:W3CDTF">2016-11-30T04:57:12Z</dcterms:modified>
</cp:coreProperties>
</file>